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4ADD-9363-4B82-AB61-8C2D1458C1B3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D5CD-7EEA-454B-BA0D-6AE9431D5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14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4ADD-9363-4B82-AB61-8C2D1458C1B3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D5CD-7EEA-454B-BA0D-6AE9431D5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275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4ADD-9363-4B82-AB61-8C2D1458C1B3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D5CD-7EEA-454B-BA0D-6AE9431D5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12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4ADD-9363-4B82-AB61-8C2D1458C1B3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D5CD-7EEA-454B-BA0D-6AE9431D5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183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4ADD-9363-4B82-AB61-8C2D1458C1B3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D5CD-7EEA-454B-BA0D-6AE9431D5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6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4ADD-9363-4B82-AB61-8C2D1458C1B3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D5CD-7EEA-454B-BA0D-6AE9431D5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943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4ADD-9363-4B82-AB61-8C2D1458C1B3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D5CD-7EEA-454B-BA0D-6AE9431D5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06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4ADD-9363-4B82-AB61-8C2D1458C1B3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D5CD-7EEA-454B-BA0D-6AE9431D5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033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4ADD-9363-4B82-AB61-8C2D1458C1B3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D5CD-7EEA-454B-BA0D-6AE9431D5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4ADD-9363-4B82-AB61-8C2D1458C1B3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D5CD-7EEA-454B-BA0D-6AE9431D5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0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4ADD-9363-4B82-AB61-8C2D1458C1B3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2D5CD-7EEA-454B-BA0D-6AE9431D5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868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B4ADD-9363-4B82-AB61-8C2D1458C1B3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2D5CD-7EEA-454B-BA0D-6AE9431D5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48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>
            <a:normAutofit/>
          </a:bodyPr>
          <a:lstStyle/>
          <a:p>
            <a:r>
              <a:rPr lang="fa-IR" sz="3200" dirty="0" smtClean="0">
                <a:latin typeface="Arial" pitchFamily="34" charset="0"/>
                <a:cs typeface="B Yekan" pitchFamily="2" charset="-78"/>
              </a:rPr>
              <a:t>محاسبات عددی و برنامه نویسی</a:t>
            </a:r>
            <a:endParaRPr lang="en-US" sz="3200" dirty="0">
              <a:latin typeface="Arial" pitchFamily="34" charset="0"/>
              <a:cs typeface="B Yeka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/>
          <a:lstStyle/>
          <a:p>
            <a:r>
              <a:rPr lang="fa-IR" dirty="0" smtClean="0">
                <a:latin typeface="Arial" pitchFamily="34" charset="0"/>
                <a:cs typeface="B Yekan" pitchFamily="2" charset="-78"/>
              </a:rPr>
              <a:t>دانشگاه صنعتی امیرکبیر</a:t>
            </a:r>
          </a:p>
          <a:p>
            <a:r>
              <a:rPr lang="fa-IR" dirty="0" smtClean="0">
                <a:latin typeface="Arial" pitchFamily="34" charset="0"/>
                <a:cs typeface="B Yekan" pitchFamily="2" charset="-78"/>
              </a:rPr>
              <a:t>محمد علی احمدی پژوه</a:t>
            </a:r>
          </a:p>
          <a:p>
            <a:r>
              <a:rPr lang="fa-IR" dirty="0" smtClean="0">
                <a:latin typeface="Arial" pitchFamily="34" charset="0"/>
                <a:cs typeface="B Yekan" pitchFamily="2" charset="-78"/>
              </a:rPr>
              <a:t>زمستان 1391</a:t>
            </a:r>
            <a:endParaRPr lang="en-US" dirty="0">
              <a:latin typeface="Arial" pitchFamily="34" charset="0"/>
              <a:cs typeface="B Yekan" pitchFamily="2" charset="-78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2743200"/>
            <a:ext cx="64008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fa-IR" sz="4400" b="1" noProof="0" dirty="0" smtClean="0">
                <a:latin typeface="Arial" pitchFamily="34" charset="0"/>
                <a:cs typeface="B Yekan" pitchFamily="2" charset="-78"/>
              </a:rPr>
              <a:t>معادله خط و رسم آن</a:t>
            </a:r>
            <a:endParaRPr kumimoji="0" lang="en-US" sz="4400" b="0" i="0" u="none" strike="noStrike" kern="1200" cap="none" spc="0" normalizeH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cs typeface="B Yekan" pitchFamily="2" charset="-78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4000" y="304800"/>
            <a:ext cx="6400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B Yekan" pitchFamily="2" charset="-78"/>
              </a:rPr>
              <a:t>بنام خدا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B Yek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036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نکته سوم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می توان دید که برای بدست آوردن رابطه خط، حد اقل دو پارامتر مستقل از هم از خط نیاز است. این موارد می تواند به صورت زیر باشد:</a:t>
            </a:r>
          </a:p>
          <a:p>
            <a:pPr lvl="1" algn="r" rtl="1"/>
            <a:r>
              <a:rPr lang="fa-IR" dirty="0" smtClean="0"/>
              <a:t>عرض از مبدا و شیب</a:t>
            </a:r>
          </a:p>
          <a:p>
            <a:pPr lvl="1" algn="r" rtl="1"/>
            <a:r>
              <a:rPr lang="fa-IR" dirty="0" smtClean="0"/>
              <a:t>دو نقطه از خط</a:t>
            </a:r>
          </a:p>
          <a:p>
            <a:pPr lvl="1" algn="r" rtl="1"/>
            <a:r>
              <a:rPr lang="fa-IR" dirty="0" smtClean="0"/>
              <a:t>یک نقطه و شیب</a:t>
            </a:r>
          </a:p>
          <a:p>
            <a:pPr lvl="1" algn="r" rtl="1"/>
            <a:r>
              <a:rPr lang="fa-IR" dirty="0" smtClean="0"/>
              <a:t>یک نقطه و عر از مبدا</a:t>
            </a:r>
          </a:p>
        </p:txBody>
      </p:sp>
    </p:spTree>
    <p:extLst>
      <p:ext uri="{BB962C8B-B14F-4D97-AF65-F5344CB8AC3E}">
        <p14:creationId xmlns:p14="http://schemas.microsoft.com/office/powerpoint/2010/main" val="47903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مثال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خطی با معادله </a:t>
            </a:r>
            <a:r>
              <a:rPr lang="en-US" dirty="0" smtClean="0"/>
              <a:t>3x-2y=6</a:t>
            </a:r>
            <a:r>
              <a:rPr lang="fa-IR" dirty="0" smtClean="0"/>
              <a:t> داده شده است. مشخصات شیب و عر از مبدا آنرا بدست آورده و آنرا رسم کنید.</a:t>
            </a:r>
          </a:p>
          <a:p>
            <a:pPr algn="r" rtl="1"/>
            <a:r>
              <a:rPr lang="fa-IR" dirty="0" smtClean="0">
                <a:solidFill>
                  <a:srgbClr val="FF0000"/>
                </a:solidFill>
              </a:rPr>
              <a:t>پاسخ: </a:t>
            </a:r>
            <a:r>
              <a:rPr lang="fa-IR" dirty="0" smtClean="0"/>
              <a:t>ابتدا رابطه را به صورت منظم شده و بر اساس </a:t>
            </a:r>
            <a:r>
              <a:rPr lang="en-US" dirty="0" smtClean="0"/>
              <a:t>y</a:t>
            </a:r>
            <a:r>
              <a:rPr lang="fa-IR" dirty="0" smtClean="0"/>
              <a:t> با زنویسی می کنیم:</a:t>
            </a:r>
          </a:p>
          <a:p>
            <a:pPr algn="r" rtl="1"/>
            <a:r>
              <a:rPr lang="en-US" dirty="0" smtClean="0"/>
              <a:t>y=3/2 x – 6/2=1.5x-3</a:t>
            </a:r>
          </a:p>
          <a:p>
            <a:pPr algn="r" rtl="1"/>
            <a:r>
              <a:rPr lang="fa-IR" dirty="0" smtClean="0"/>
              <a:t>لذا عرض از مبدا آن</a:t>
            </a:r>
            <a:r>
              <a:rPr lang="fa-IR" dirty="0" smtClean="0">
                <a:solidFill>
                  <a:srgbClr val="FF0000"/>
                </a:solidFill>
              </a:rPr>
              <a:t> 3-</a:t>
            </a:r>
            <a:r>
              <a:rPr lang="fa-IR" dirty="0"/>
              <a:t> </a:t>
            </a:r>
            <a:r>
              <a:rPr lang="fa-IR" dirty="0" smtClean="0"/>
              <a:t>و شیب آن </a:t>
            </a:r>
            <a:r>
              <a:rPr lang="fa-IR" dirty="0" smtClean="0">
                <a:solidFill>
                  <a:srgbClr val="FF0000"/>
                </a:solidFill>
              </a:rPr>
              <a:t>1/5</a:t>
            </a:r>
            <a:r>
              <a:rPr lang="en-US" dirty="0" smtClean="0"/>
              <a:t> </a:t>
            </a:r>
            <a:r>
              <a:rPr lang="fa-IR" dirty="0" smtClean="0"/>
              <a:t> می باشد.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601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مثال 1 (ادامه)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برای رسم خط از رابطه استفاده نموده و دو نقطه از آن را بدست می آوریم:</a:t>
            </a:r>
          </a:p>
          <a:p>
            <a:pPr algn="r" rtl="1"/>
            <a:r>
              <a:rPr lang="en-US" dirty="0" smtClean="0"/>
              <a:t>X1=0 </a:t>
            </a:r>
            <a:r>
              <a:rPr lang="fa-IR" dirty="0" smtClean="0"/>
              <a:t>و </a:t>
            </a:r>
            <a:r>
              <a:rPr lang="en-US" dirty="0" smtClean="0"/>
              <a:t>y1=-3</a:t>
            </a:r>
          </a:p>
          <a:p>
            <a:pPr algn="r" rtl="1"/>
            <a:r>
              <a:rPr lang="en-US" dirty="0" smtClean="0"/>
              <a:t>X2=2</a:t>
            </a:r>
            <a:r>
              <a:rPr lang="fa-IR" dirty="0" smtClean="0"/>
              <a:t> و </a:t>
            </a:r>
            <a:r>
              <a:rPr lang="en-US" dirty="0" smtClean="0"/>
              <a:t>y2=0</a:t>
            </a:r>
            <a:endParaRPr lang="fa-IR" dirty="0" smtClean="0"/>
          </a:p>
          <a:p>
            <a:pPr algn="r" rtl="1"/>
            <a:r>
              <a:rPr lang="fa-IR" dirty="0" smtClean="0"/>
              <a:t>سپس خط را رسم می کنیم: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2133600"/>
            <a:ext cx="4343400" cy="462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6673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مثال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معادله خطی که از دو نقطه (3و2) و (1و5)</a:t>
            </a:r>
            <a:r>
              <a:rPr lang="fa-IR" dirty="0"/>
              <a:t> </a:t>
            </a:r>
            <a:r>
              <a:rPr lang="fa-IR" dirty="0" smtClean="0"/>
              <a:t>بگذرد را بدست آورید:</a:t>
            </a:r>
          </a:p>
          <a:p>
            <a:pPr algn="r" rtl="1"/>
            <a:r>
              <a:rPr lang="fa-IR" dirty="0" smtClean="0"/>
              <a:t>حل:</a:t>
            </a:r>
          </a:p>
          <a:p>
            <a:pPr algn="r" rtl="1"/>
            <a:r>
              <a:rPr lang="fa-IR" dirty="0" smtClean="0"/>
              <a:t>ابتدا رابطه اصلی را می نویسیم و بر اساس نقطه 1 مقدار دهی می کنیم: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133600" y="4343400"/>
                <a:ext cx="4373536" cy="9005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𝑦</m:t>
                          </m:r>
                          <m:r>
                            <a:rPr lang="en-US" sz="28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2800" i="1">
                          <a:latin typeface="Cambria Math"/>
                        </a:rPr>
                        <m:t>(</m:t>
                      </m:r>
                      <m:r>
                        <a:rPr lang="en-US" sz="2800" i="1">
                          <a:latin typeface="Cambria Math"/>
                        </a:rPr>
                        <m:t>𝑥</m:t>
                      </m:r>
                      <m:r>
                        <a:rPr lang="en-US" sz="2800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8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fa-IR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343400"/>
                <a:ext cx="4373536" cy="90056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133600" y="5548767"/>
                <a:ext cx="4373536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𝑦</m:t>
                          </m:r>
                          <m:r>
                            <a:rPr lang="en-US" sz="2800" i="1">
                              <a:latin typeface="Cambria Math"/>
                            </a:rPr>
                            <m:t>−</m:t>
                          </m:r>
                          <m:r>
                            <a:rPr lang="fa-IR" sz="2800" b="0" i="1" smtClean="0">
                              <a:latin typeface="Cambria Math"/>
                            </a:rPr>
                            <m:t>3</m:t>
                          </m:r>
                        </m:e>
                      </m:d>
                      <m:r>
                        <a:rPr lang="en-US" sz="2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a-IR" sz="28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2800" i="1">
                              <a:latin typeface="Cambria Math"/>
                            </a:rPr>
                            <m:t>−</m:t>
                          </m:r>
                          <m:r>
                            <a:rPr lang="fa-IR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fa-IR" sz="28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800" i="1">
                              <a:latin typeface="Cambria Math"/>
                            </a:rPr>
                            <m:t>−</m:t>
                          </m:r>
                          <m:r>
                            <a:rPr lang="fa-IR" sz="28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sz="2800" i="1">
                          <a:latin typeface="Cambria Math"/>
                        </a:rPr>
                        <m:t>(</m:t>
                      </m:r>
                      <m:r>
                        <a:rPr lang="en-US" sz="2800" i="1">
                          <a:latin typeface="Cambria Math"/>
                        </a:rPr>
                        <m:t>𝑥</m:t>
                      </m:r>
                      <m:r>
                        <a:rPr lang="en-US" sz="2800" i="1">
                          <a:latin typeface="Cambria Math"/>
                        </a:rPr>
                        <m:t>−</m:t>
                      </m:r>
                      <m:r>
                        <a:rPr lang="fa-IR" sz="2800" b="0" i="1" smtClean="0">
                          <a:latin typeface="Cambria Math"/>
                        </a:rPr>
                        <m:t>2</m:t>
                      </m:r>
                      <m:r>
                        <a:rPr lang="en-US" sz="28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fa-IR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5548767"/>
                <a:ext cx="4373536" cy="90178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0886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ادامه مثال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pPr algn="r" rtl="1"/>
            <a:r>
              <a:rPr lang="fa-IR" dirty="0" smtClean="0"/>
              <a:t>سپس آنرا منظم می کنیم:</a:t>
            </a:r>
            <a:endParaRPr lang="en-US" dirty="0" smtClean="0"/>
          </a:p>
          <a:p>
            <a:pPr algn="r" rtl="1"/>
            <a:endParaRPr lang="en-US" dirty="0"/>
          </a:p>
          <a:p>
            <a:pPr algn="r" rtl="1"/>
            <a:endParaRPr lang="en-US" dirty="0" smtClean="0"/>
          </a:p>
          <a:p>
            <a:pPr algn="r" rtl="1"/>
            <a:endParaRPr lang="en-US" dirty="0"/>
          </a:p>
          <a:p>
            <a:pPr algn="r" rtl="1"/>
            <a:endParaRPr lang="en-US" dirty="0" smtClean="0"/>
          </a:p>
          <a:p>
            <a:pPr algn="r" rtl="1"/>
            <a:endParaRPr lang="en-US" dirty="0"/>
          </a:p>
          <a:p>
            <a:pPr algn="r" rtl="1"/>
            <a:endParaRPr lang="en-US" dirty="0" smtClean="0"/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تمرین: خط را ترسیم نمایید.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398494" y="2209800"/>
                <a:ext cx="4373536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𝑦</m:t>
                          </m:r>
                          <m:r>
                            <a:rPr lang="en-US" sz="2800" i="1">
                              <a:latin typeface="Cambria Math"/>
                            </a:rPr>
                            <m:t>−</m:t>
                          </m:r>
                          <m:r>
                            <a:rPr lang="fa-IR" sz="2800" b="0" i="1" smtClean="0">
                              <a:latin typeface="Cambria Math"/>
                            </a:rPr>
                            <m:t>3</m:t>
                          </m:r>
                        </m:e>
                      </m:d>
                      <m:r>
                        <a:rPr lang="en-US" sz="2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a-IR" sz="28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fa-IR" sz="28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fa-IR" sz="28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800" i="1">
                          <a:latin typeface="Cambria Math"/>
                        </a:rPr>
                        <m:t>(</m:t>
                      </m:r>
                      <m:r>
                        <a:rPr lang="en-US" sz="2800" i="1">
                          <a:latin typeface="Cambria Math"/>
                        </a:rPr>
                        <m:t>𝑥</m:t>
                      </m:r>
                      <m:r>
                        <a:rPr lang="en-US" sz="2800" i="1">
                          <a:latin typeface="Cambria Math"/>
                        </a:rPr>
                        <m:t>−</m:t>
                      </m:r>
                      <m:r>
                        <a:rPr lang="fa-IR" sz="2800" b="0" i="1" smtClean="0">
                          <a:latin typeface="Cambria Math"/>
                        </a:rPr>
                        <m:t>2</m:t>
                      </m:r>
                      <m:r>
                        <a:rPr lang="en-US" sz="28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fa-IR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8494" y="2209800"/>
                <a:ext cx="4373536" cy="90178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385047" y="3156408"/>
                <a:ext cx="4373536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i="1" smtClean="0">
                          <a:latin typeface="Cambria Math"/>
                        </a:rPr>
                        <m:t>y</m:t>
                      </m:r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a-IR" sz="28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fa-IR" sz="28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  <m:r>
                            <a:rPr lang="en-US" sz="2800" i="1">
                              <a:latin typeface="Cambria Math"/>
                            </a:rPr>
                            <m:t>−</m:t>
                          </m:r>
                          <m:r>
                            <a:rPr lang="fa-IR" sz="2800" b="0" i="1" smtClean="0"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fa-IR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5047" y="3156408"/>
                <a:ext cx="4373536" cy="90178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219200" y="4121106"/>
                <a:ext cx="4373536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i="1" smtClean="0">
                          <a:latin typeface="Cambria Math"/>
                        </a:rPr>
                        <m:t>y</m:t>
                      </m:r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a-IR" sz="28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fa-IR" sz="28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fa-IR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121106"/>
                <a:ext cx="4373536" cy="90178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990600" y="5029200"/>
                <a:ext cx="4373536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i="1" smtClean="0">
                          <a:latin typeface="Cambria Math"/>
                        </a:rPr>
                        <m:t>y</m:t>
                      </m:r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a-IR" sz="28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fa-IR" sz="28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13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fa-IR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5029200"/>
                <a:ext cx="4373536" cy="90178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4075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/>
              <a:t>رسم خط با استفاده از نرم افزار </a:t>
            </a:r>
            <a:r>
              <a:rPr lang="en-US" dirty="0" err="1" smtClean="0"/>
              <a:t>Matlab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برای رسم خط در نرم افزار از مقدار دهی نقاط استفاده می شود</a:t>
            </a:r>
            <a:r>
              <a:rPr lang="en-US" dirty="0" smtClean="0"/>
              <a:t>. </a:t>
            </a:r>
            <a:r>
              <a:rPr lang="fa-IR" dirty="0" smtClean="0"/>
              <a:t>لذا برای این منظور بایستی محدوده ای از تغییرات متغیر </a:t>
            </a:r>
            <a:r>
              <a:rPr lang="en-US" dirty="0" smtClean="0"/>
              <a:t>x</a:t>
            </a:r>
            <a:r>
              <a:rPr lang="fa-IR" dirty="0" smtClean="0"/>
              <a:t> که مد نظر است داده شود. سپس در این محدوده مقدار </a:t>
            </a:r>
            <a:r>
              <a:rPr lang="en-US" dirty="0" smtClean="0"/>
              <a:t>y</a:t>
            </a:r>
            <a:r>
              <a:rPr lang="fa-IR" dirty="0" smtClean="0"/>
              <a:t> محاسبه و سپس نتایج ترسیم شود.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7511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مثال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می خواهیم خطی که مثال 1 بیان شد را رسم نماییم. برای این منظور از دستورهای زیر استفاده می کنیم:</a:t>
            </a:r>
          </a:p>
          <a:p>
            <a:pPr marL="0" indent="0">
              <a:buNone/>
            </a:pPr>
            <a:r>
              <a:rPr lang="en-US" dirty="0" smtClean="0"/>
              <a:t>x=-1:.01:3;</a:t>
            </a:r>
          </a:p>
          <a:p>
            <a:pPr marL="0" indent="0">
              <a:buNone/>
            </a:pPr>
            <a:r>
              <a:rPr lang="fa-IR" dirty="0" smtClean="0"/>
              <a:t> </a:t>
            </a:r>
            <a:r>
              <a:rPr lang="en-US" dirty="0" smtClean="0"/>
              <a:t>y=1.5*x-3;</a:t>
            </a:r>
          </a:p>
          <a:p>
            <a:pPr marL="0" indent="0">
              <a:buNone/>
            </a:pPr>
            <a:r>
              <a:rPr lang="en-US" dirty="0" smtClean="0"/>
              <a:t>plot(</a:t>
            </a:r>
            <a:r>
              <a:rPr lang="en-US" dirty="0" err="1" smtClean="0"/>
              <a:t>x,y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err="1"/>
              <a:t>x</a:t>
            </a:r>
            <a:r>
              <a:rPr lang="en-US" dirty="0" err="1" smtClean="0"/>
              <a:t>label</a:t>
            </a:r>
            <a:r>
              <a:rPr lang="en-US" dirty="0" smtClean="0"/>
              <a:t>(‘x’);</a:t>
            </a:r>
          </a:p>
          <a:p>
            <a:pPr marL="0" indent="0">
              <a:buNone/>
            </a:pPr>
            <a:r>
              <a:rPr lang="en-US" dirty="0" err="1" smtClean="0"/>
              <a:t>Ylabel</a:t>
            </a:r>
            <a:r>
              <a:rPr lang="en-US" dirty="0" smtClean="0"/>
              <a:t>(‘y’);</a:t>
            </a:r>
          </a:p>
          <a:p>
            <a:pPr marL="0" indent="0">
              <a:buNone/>
            </a:pPr>
            <a:endParaRPr lang="en-US" dirty="0"/>
          </a:p>
          <a:p>
            <a:pPr marL="0" indent="0" algn="l">
              <a:buNone/>
            </a:pP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819400"/>
            <a:ext cx="4267200" cy="3708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97384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نکته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dirty="0" smtClean="0"/>
              <a:t>اگر دو خط دارای </a:t>
            </a:r>
            <a:r>
              <a:rPr lang="fa-IR" dirty="0" smtClean="0">
                <a:solidFill>
                  <a:srgbClr val="FF0000"/>
                </a:solidFill>
              </a:rPr>
              <a:t>شیب مشابه </a:t>
            </a:r>
            <a:r>
              <a:rPr lang="fa-IR" dirty="0" smtClean="0"/>
              <a:t>باشند:</a:t>
            </a:r>
          </a:p>
          <a:p>
            <a:pPr lvl="1" algn="r" rtl="1"/>
            <a:r>
              <a:rPr lang="fa-IR" dirty="0" smtClean="0"/>
              <a:t>اگر حتی یک نقطه مشترک داشته باشند، کاملا بر هم </a:t>
            </a:r>
            <a:r>
              <a:rPr lang="fa-IR" dirty="0" smtClean="0">
                <a:solidFill>
                  <a:srgbClr val="FF0000"/>
                </a:solidFill>
              </a:rPr>
              <a:t>منطبق</a:t>
            </a:r>
            <a:r>
              <a:rPr lang="fa-IR" dirty="0" smtClean="0"/>
              <a:t> بوده و در نتیجه یک خط هستند.</a:t>
            </a:r>
          </a:p>
          <a:p>
            <a:pPr lvl="1" algn="r" rtl="1"/>
            <a:r>
              <a:rPr lang="fa-IR" dirty="0" smtClean="0"/>
              <a:t>در غیر این صورت </a:t>
            </a:r>
            <a:r>
              <a:rPr lang="fa-IR" dirty="0" smtClean="0">
                <a:solidFill>
                  <a:srgbClr val="FF0000"/>
                </a:solidFill>
              </a:rPr>
              <a:t>موازی</a:t>
            </a:r>
            <a:r>
              <a:rPr lang="fa-IR" dirty="0" smtClean="0"/>
              <a:t> هم هستند و هیچ نقطه مشترکی نخواهند داشت.</a:t>
            </a:r>
          </a:p>
          <a:p>
            <a:pPr algn="r" rtl="1"/>
            <a:r>
              <a:rPr lang="fa-IR" dirty="0" smtClean="0"/>
              <a:t>اگر دو خط بر هم </a:t>
            </a:r>
            <a:r>
              <a:rPr lang="fa-IR" dirty="0" smtClean="0">
                <a:solidFill>
                  <a:srgbClr val="FF0000"/>
                </a:solidFill>
              </a:rPr>
              <a:t>عمود</a:t>
            </a:r>
            <a:r>
              <a:rPr lang="fa-IR" dirty="0" smtClean="0"/>
              <a:t> باشند، ضرب شیب آنها در هم، عدد 1- می شود.</a:t>
            </a:r>
          </a:p>
          <a:p>
            <a:pPr algn="r" rtl="1"/>
            <a:r>
              <a:rPr lang="fa-IR" dirty="0" smtClean="0"/>
              <a:t>دو خط که </a:t>
            </a:r>
            <a:r>
              <a:rPr lang="fa-IR" dirty="0" smtClean="0">
                <a:solidFill>
                  <a:srgbClr val="FF0000"/>
                </a:solidFill>
              </a:rPr>
              <a:t>موازی نباشند </a:t>
            </a:r>
            <a:r>
              <a:rPr lang="fa-IR" dirty="0" smtClean="0"/>
              <a:t>حتما یکدیگر را در یک نقطه قطع خواهند کرد.</a:t>
            </a:r>
          </a:p>
        </p:txBody>
      </p:sp>
    </p:spTree>
    <p:extLst>
      <p:ext uri="{BB962C8B-B14F-4D97-AF65-F5344CB8AC3E}">
        <p14:creationId xmlns:p14="http://schemas.microsoft.com/office/powerpoint/2010/main" val="3697767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فرم استاندارد رابطه خط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algn="r" rtl="1"/>
                <a:r>
                  <a:rPr lang="fa-IR" dirty="0" smtClean="0"/>
                  <a:t>فرم استاندارد رابطه خط به صورت زیر بیان می شود:</a:t>
                </a:r>
              </a:p>
              <a:p>
                <a:pPr marL="0" indent="0" algn="r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𝑏𝑦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b="0" dirty="0" smtClean="0"/>
              </a:p>
              <a:p>
                <a:pPr algn="r" rtl="1"/>
                <a:r>
                  <a:rPr lang="fa-IR" dirty="0" smtClean="0"/>
                  <a:t>در این فرم،معمولا فرض می شود که </a:t>
                </a:r>
                <a:r>
                  <a:rPr lang="en-US" dirty="0" smtClean="0"/>
                  <a:t>x</a:t>
                </a:r>
                <a:r>
                  <a:rPr lang="fa-IR" dirty="0" smtClean="0"/>
                  <a:t> متغیر مستقل و </a:t>
                </a:r>
                <a:r>
                  <a:rPr lang="en-US" dirty="0" smtClean="0"/>
                  <a:t>y</a:t>
                </a:r>
                <a:r>
                  <a:rPr lang="fa-IR" dirty="0" smtClean="0"/>
                  <a:t> متغیر وابسته است. </a:t>
                </a:r>
              </a:p>
              <a:p>
                <a:pPr algn="r" rtl="1"/>
                <a:r>
                  <a:rPr lang="fa-IR" dirty="0" smtClean="0"/>
                  <a:t>متغیر مستقل، متغیری است که در تابع مقدار دهی می شود. به عبارت دیگر مقدار تابع به ازای تغییرات آن محاسبه می شود. </a:t>
                </a:r>
              </a:p>
              <a:p>
                <a:pPr algn="r" rtl="1"/>
                <a:r>
                  <a:rPr lang="fa-IR" dirty="0" smtClean="0"/>
                  <a:t>متغیر مستقل پس از قرار دادن مقدار متغیر مستقل بر اساس رابطه خطی، تعیین می شود. لذا می توان آنرا خروجی تابع نیز فرض کرد.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519" t="-3774" r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7320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فرم تغییر شکل داده شده رابطه خط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410200"/>
              </a:xfrm>
            </p:spPr>
            <p:txBody>
              <a:bodyPr>
                <a:normAutofit fontScale="85000" lnSpcReduction="20000"/>
              </a:bodyPr>
              <a:lstStyle/>
              <a:p>
                <a:pPr algn="r" rtl="1"/>
                <a:r>
                  <a:rPr lang="fa-IR" dirty="0" smtClean="0"/>
                  <a:t>از آنجا که متغیر </a:t>
                </a:r>
                <a:r>
                  <a:rPr lang="en-US" dirty="0" smtClean="0"/>
                  <a:t>y</a:t>
                </a:r>
                <a:r>
                  <a:rPr lang="fa-IR" dirty="0" smtClean="0"/>
                  <a:t>، متغیر وابسته است، می توان رابطه را به صورتی باز نویسی نمود که </a:t>
                </a:r>
                <a:r>
                  <a:rPr lang="en-US" dirty="0" smtClean="0"/>
                  <a:t>y</a:t>
                </a:r>
                <a:r>
                  <a:rPr lang="fa-IR" dirty="0" smtClean="0"/>
                  <a:t> بر اساس </a:t>
                </a:r>
                <a:r>
                  <a:rPr lang="en-US" dirty="0" smtClean="0"/>
                  <a:t>x</a:t>
                </a:r>
                <a:r>
                  <a:rPr lang="fa-IR" dirty="0" smtClean="0"/>
                  <a:t> محاسبه شود:</a:t>
                </a:r>
              </a:p>
              <a:p>
                <a:pPr marL="0" indent="0" algn="r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′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</a:rPr>
                        <m:t>′</m:t>
                      </m:r>
                    </m:oMath>
                  </m:oMathPara>
                </a14:m>
                <a:endParaRPr lang="en-US" b="0" dirty="0" smtClean="0"/>
              </a:p>
              <a:p>
                <a:pPr algn="r" rtl="1"/>
                <a:r>
                  <a:rPr lang="fa-IR" dirty="0" smtClean="0"/>
                  <a:t>در این فرم، مقادیر </a:t>
                </a:r>
                <a:r>
                  <a:rPr lang="en-US" dirty="0" smtClean="0"/>
                  <a:t>a’</a:t>
                </a:r>
                <a:r>
                  <a:rPr lang="fa-IR" dirty="0" smtClean="0"/>
                  <a:t> و </a:t>
                </a:r>
                <a:r>
                  <a:rPr lang="en-US" dirty="0" smtClean="0"/>
                  <a:t>b’</a:t>
                </a:r>
                <a:r>
                  <a:rPr lang="fa-IR" dirty="0" smtClean="0"/>
                  <a:t> بر اساس </a:t>
                </a:r>
                <a:r>
                  <a:rPr lang="en-US" dirty="0" smtClean="0"/>
                  <a:t>a</a:t>
                </a:r>
                <a:r>
                  <a:rPr lang="fa-IR" dirty="0" smtClean="0"/>
                  <a:t> و </a:t>
                </a:r>
                <a:r>
                  <a:rPr lang="en-US" dirty="0" smtClean="0"/>
                  <a:t>b</a:t>
                </a:r>
                <a:r>
                  <a:rPr lang="fa-IR" dirty="0" smtClean="0"/>
                  <a:t> قابل محاسبه هستند. برای این کار رابطه استاندارد را در نظر گرفته و آن را بازنویسی می کنیم:</a:t>
                </a:r>
              </a:p>
              <a:p>
                <a:pPr marL="0" indent="0" algn="r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𝑏𝑦</m:t>
                      </m:r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r>
                        <a:rPr lang="en-US" b="0" i="1" smtClean="0">
                          <a:latin typeface="Cambria Math"/>
                        </a:rPr>
                        <m:t>𝑎𝑥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 algn="r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:pPr marL="0" indent="0" algn="r" rtl="1">
                  <a:buNone/>
                </a:pPr>
                <a:r>
                  <a:rPr lang="fa-IR" dirty="0" smtClean="0"/>
                  <a:t>لذا:</a:t>
                </a:r>
                <a:endParaRPr lang="en-US" dirty="0" smtClean="0"/>
              </a:p>
              <a:p>
                <a:pPr marL="0" indent="0" algn="r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 algn="r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 algn="r" rtl="1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410200"/>
              </a:xfrm>
              <a:blipFill rotWithShape="1">
                <a:blip r:embed="rId2"/>
                <a:stretch>
                  <a:fillRect l="-1630" t="-2706" r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5386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ترسیم خط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algn="r" rtl="1"/>
                <a:r>
                  <a:rPr lang="fa-IR" dirty="0" smtClean="0"/>
                  <a:t>ترسیم خط با استفاده از مقدار گذاری مقادیر مختلف در </a:t>
                </a:r>
                <a:r>
                  <a:rPr lang="en-US" dirty="0" smtClean="0"/>
                  <a:t>x</a:t>
                </a:r>
                <a:r>
                  <a:rPr lang="fa-IR" dirty="0" smtClean="0"/>
                  <a:t>، قابل انجام است.</a:t>
                </a:r>
              </a:p>
              <a:p>
                <a:pPr algn="r" rtl="1"/>
                <a:r>
                  <a:rPr lang="fa-IR" dirty="0" smtClean="0"/>
                  <a:t>به طور مثال اگر در رابطه، </a:t>
                </a:r>
                <a:r>
                  <a:rPr lang="en-US" dirty="0" smtClean="0"/>
                  <a:t>x=0</a:t>
                </a:r>
                <a:r>
                  <a:rPr lang="fa-IR" dirty="0" smtClean="0"/>
                  <a:t> قرار داده شود، مقدار </a:t>
                </a:r>
                <a:r>
                  <a:rPr lang="en-US" dirty="0" smtClean="0"/>
                  <a:t>y</a:t>
                </a:r>
                <a:r>
                  <a:rPr lang="fa-IR" dirty="0" smtClean="0"/>
                  <a:t> به صورت زیر می شود:</a:t>
                </a:r>
              </a:p>
              <a:p>
                <a:pPr marL="0" indent="0" algn="r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1">
                          <a:latin typeface="Cambria Math"/>
                        </a:rPr>
                        <m:t>y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</a:rPr>
                        <m:t>′</m:t>
                      </m:r>
                    </m:oMath>
                  </m:oMathPara>
                </a14:m>
                <a:endParaRPr lang="en-US" dirty="0"/>
              </a:p>
              <a:p>
                <a:pPr algn="r" rtl="1"/>
                <a:r>
                  <a:rPr lang="fa-IR" dirty="0" smtClean="0"/>
                  <a:t>همچنین اگر </a:t>
                </a:r>
                <a:r>
                  <a:rPr lang="en-US" dirty="0" smtClean="0"/>
                  <a:t>y</a:t>
                </a:r>
                <a:r>
                  <a:rPr lang="fa-IR" dirty="0"/>
                  <a:t> </a:t>
                </a:r>
                <a:r>
                  <a:rPr lang="fa-IR" dirty="0" smtClean="0"/>
                  <a:t>مقدار صفر داشته باشد، مقدار </a:t>
                </a:r>
                <a:r>
                  <a:rPr lang="en-US" dirty="0" smtClean="0"/>
                  <a:t>x</a:t>
                </a:r>
                <a:r>
                  <a:rPr lang="fa-IR" dirty="0" smtClean="0"/>
                  <a:t> به صورت زیر محاسبه می شود:</a:t>
                </a:r>
              </a:p>
              <a:p>
                <a:pPr marL="0" indent="0" algn="r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1" smtClean="0">
                          <a:latin typeface="Cambria Math"/>
                        </a:rPr>
                        <m:t>y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fa-IR" dirty="0" smtClean="0"/>
              </a:p>
              <a:p>
                <a:pPr marL="0" indent="0" algn="r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1">
                          <a:latin typeface="Cambria Math"/>
                        </a:rPr>
                        <m:t>x</m:t>
                      </m:r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algn="r" rtl="1"/>
                <a:endParaRPr lang="en-US" dirty="0"/>
              </a:p>
              <a:p>
                <a:pPr algn="r" rt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4"/>
                <a:stretch>
                  <a:fillRect l="-370" t="-3774" r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2291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ترسیم خط (ادامه)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با در نظر گرفتن این دو نقطه می توان خط را کشید:</a:t>
            </a:r>
          </a:p>
          <a:p>
            <a:pPr marL="0" indent="0" algn="r" rtl="1">
              <a:buNone/>
            </a:pPr>
            <a:endParaRPr lang="en-US" dirty="0"/>
          </a:p>
        </p:txBody>
      </p:sp>
      <p:grpSp>
        <p:nvGrpSpPr>
          <p:cNvPr id="38" name="Group 37"/>
          <p:cNvGrpSpPr>
            <a:grpSpLocks/>
          </p:cNvGrpSpPr>
          <p:nvPr/>
        </p:nvGrpSpPr>
        <p:grpSpPr bwMode="auto">
          <a:xfrm>
            <a:off x="1687061" y="1764741"/>
            <a:ext cx="5658757" cy="5029200"/>
            <a:chOff x="680" y="776"/>
            <a:chExt cx="3178" cy="3168"/>
          </a:xfrm>
        </p:grpSpPr>
        <p:sp>
          <p:nvSpPr>
            <p:cNvPr id="48" name="Line 4"/>
            <p:cNvSpPr>
              <a:spLocks noChangeShapeType="1"/>
            </p:cNvSpPr>
            <p:nvPr/>
          </p:nvSpPr>
          <p:spPr bwMode="auto">
            <a:xfrm>
              <a:off x="2168" y="968"/>
              <a:ext cx="0" cy="297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9" name="Line 5"/>
            <p:cNvSpPr>
              <a:spLocks noChangeShapeType="1"/>
            </p:cNvSpPr>
            <p:nvPr/>
          </p:nvSpPr>
          <p:spPr bwMode="auto">
            <a:xfrm>
              <a:off x="680" y="2456"/>
              <a:ext cx="2976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0" name="Line 6"/>
            <p:cNvSpPr>
              <a:spLocks noChangeShapeType="1"/>
            </p:cNvSpPr>
            <p:nvPr/>
          </p:nvSpPr>
          <p:spPr bwMode="auto">
            <a:xfrm>
              <a:off x="728" y="2264"/>
              <a:ext cx="2880" cy="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1" name="Line 7"/>
            <p:cNvSpPr>
              <a:spLocks noChangeShapeType="1"/>
            </p:cNvSpPr>
            <p:nvPr/>
          </p:nvSpPr>
          <p:spPr bwMode="auto">
            <a:xfrm>
              <a:off x="728" y="2072"/>
              <a:ext cx="2880" cy="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2" name="Line 8"/>
            <p:cNvSpPr>
              <a:spLocks noChangeShapeType="1"/>
            </p:cNvSpPr>
            <p:nvPr/>
          </p:nvSpPr>
          <p:spPr bwMode="auto">
            <a:xfrm>
              <a:off x="728" y="1880"/>
              <a:ext cx="2880" cy="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3" name="Line 9"/>
            <p:cNvSpPr>
              <a:spLocks noChangeShapeType="1"/>
            </p:cNvSpPr>
            <p:nvPr/>
          </p:nvSpPr>
          <p:spPr bwMode="auto">
            <a:xfrm>
              <a:off x="728" y="1688"/>
              <a:ext cx="2880" cy="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4" name="Line 10"/>
            <p:cNvSpPr>
              <a:spLocks noChangeShapeType="1"/>
            </p:cNvSpPr>
            <p:nvPr/>
          </p:nvSpPr>
          <p:spPr bwMode="auto">
            <a:xfrm>
              <a:off x="728" y="1496"/>
              <a:ext cx="2880" cy="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5" name="Line 11"/>
            <p:cNvSpPr>
              <a:spLocks noChangeShapeType="1"/>
            </p:cNvSpPr>
            <p:nvPr/>
          </p:nvSpPr>
          <p:spPr bwMode="auto">
            <a:xfrm>
              <a:off x="728" y="1304"/>
              <a:ext cx="2880" cy="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6" name="Line 12"/>
            <p:cNvSpPr>
              <a:spLocks noChangeShapeType="1"/>
            </p:cNvSpPr>
            <p:nvPr/>
          </p:nvSpPr>
          <p:spPr bwMode="auto">
            <a:xfrm>
              <a:off x="728" y="1112"/>
              <a:ext cx="2880" cy="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7" name="Line 13"/>
            <p:cNvSpPr>
              <a:spLocks noChangeShapeType="1"/>
            </p:cNvSpPr>
            <p:nvPr/>
          </p:nvSpPr>
          <p:spPr bwMode="auto">
            <a:xfrm>
              <a:off x="728" y="2648"/>
              <a:ext cx="2880" cy="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8" name="Line 14"/>
            <p:cNvSpPr>
              <a:spLocks noChangeShapeType="1"/>
            </p:cNvSpPr>
            <p:nvPr/>
          </p:nvSpPr>
          <p:spPr bwMode="auto">
            <a:xfrm>
              <a:off x="728" y="2840"/>
              <a:ext cx="2880" cy="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9" name="Line 15"/>
            <p:cNvSpPr>
              <a:spLocks noChangeShapeType="1"/>
            </p:cNvSpPr>
            <p:nvPr/>
          </p:nvSpPr>
          <p:spPr bwMode="auto">
            <a:xfrm>
              <a:off x="728" y="3032"/>
              <a:ext cx="2880" cy="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0" name="Line 16"/>
            <p:cNvSpPr>
              <a:spLocks noChangeShapeType="1"/>
            </p:cNvSpPr>
            <p:nvPr/>
          </p:nvSpPr>
          <p:spPr bwMode="auto">
            <a:xfrm>
              <a:off x="728" y="3224"/>
              <a:ext cx="2880" cy="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1" name="Line 17"/>
            <p:cNvSpPr>
              <a:spLocks noChangeShapeType="1"/>
            </p:cNvSpPr>
            <p:nvPr/>
          </p:nvSpPr>
          <p:spPr bwMode="auto">
            <a:xfrm>
              <a:off x="728" y="3416"/>
              <a:ext cx="2880" cy="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2" name="Line 18"/>
            <p:cNvSpPr>
              <a:spLocks noChangeShapeType="1"/>
            </p:cNvSpPr>
            <p:nvPr/>
          </p:nvSpPr>
          <p:spPr bwMode="auto">
            <a:xfrm>
              <a:off x="728" y="3608"/>
              <a:ext cx="2880" cy="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3" name="Line 19"/>
            <p:cNvSpPr>
              <a:spLocks noChangeShapeType="1"/>
            </p:cNvSpPr>
            <p:nvPr/>
          </p:nvSpPr>
          <p:spPr bwMode="auto">
            <a:xfrm>
              <a:off x="728" y="3800"/>
              <a:ext cx="2880" cy="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4" name="Line 20"/>
            <p:cNvSpPr>
              <a:spLocks noChangeShapeType="1"/>
            </p:cNvSpPr>
            <p:nvPr/>
          </p:nvSpPr>
          <p:spPr bwMode="auto">
            <a:xfrm>
              <a:off x="1976" y="1016"/>
              <a:ext cx="0" cy="288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5" name="Line 21"/>
            <p:cNvSpPr>
              <a:spLocks noChangeShapeType="1"/>
            </p:cNvSpPr>
            <p:nvPr/>
          </p:nvSpPr>
          <p:spPr bwMode="auto">
            <a:xfrm>
              <a:off x="1784" y="1016"/>
              <a:ext cx="0" cy="288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6" name="Line 22"/>
            <p:cNvSpPr>
              <a:spLocks noChangeShapeType="1"/>
            </p:cNvSpPr>
            <p:nvPr/>
          </p:nvSpPr>
          <p:spPr bwMode="auto">
            <a:xfrm>
              <a:off x="1592" y="1016"/>
              <a:ext cx="0" cy="288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7" name="Line 23"/>
            <p:cNvSpPr>
              <a:spLocks noChangeShapeType="1"/>
            </p:cNvSpPr>
            <p:nvPr/>
          </p:nvSpPr>
          <p:spPr bwMode="auto">
            <a:xfrm>
              <a:off x="1400" y="1016"/>
              <a:ext cx="0" cy="288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8" name="Line 24"/>
            <p:cNvSpPr>
              <a:spLocks noChangeShapeType="1"/>
            </p:cNvSpPr>
            <p:nvPr/>
          </p:nvSpPr>
          <p:spPr bwMode="auto">
            <a:xfrm>
              <a:off x="1208" y="1016"/>
              <a:ext cx="0" cy="288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9" name="Line 25"/>
            <p:cNvSpPr>
              <a:spLocks noChangeShapeType="1"/>
            </p:cNvSpPr>
            <p:nvPr/>
          </p:nvSpPr>
          <p:spPr bwMode="auto">
            <a:xfrm>
              <a:off x="1016" y="1016"/>
              <a:ext cx="0" cy="288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0" name="Line 26"/>
            <p:cNvSpPr>
              <a:spLocks noChangeShapeType="1"/>
            </p:cNvSpPr>
            <p:nvPr/>
          </p:nvSpPr>
          <p:spPr bwMode="auto">
            <a:xfrm>
              <a:off x="824" y="1016"/>
              <a:ext cx="0" cy="288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1" name="Line 27"/>
            <p:cNvSpPr>
              <a:spLocks noChangeShapeType="1"/>
            </p:cNvSpPr>
            <p:nvPr/>
          </p:nvSpPr>
          <p:spPr bwMode="auto">
            <a:xfrm>
              <a:off x="2360" y="1016"/>
              <a:ext cx="0" cy="288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2" name="Line 28"/>
            <p:cNvSpPr>
              <a:spLocks noChangeShapeType="1"/>
            </p:cNvSpPr>
            <p:nvPr/>
          </p:nvSpPr>
          <p:spPr bwMode="auto">
            <a:xfrm>
              <a:off x="2552" y="1016"/>
              <a:ext cx="0" cy="288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3" name="Line 29"/>
            <p:cNvSpPr>
              <a:spLocks noChangeShapeType="1"/>
            </p:cNvSpPr>
            <p:nvPr/>
          </p:nvSpPr>
          <p:spPr bwMode="auto">
            <a:xfrm>
              <a:off x="2744" y="1016"/>
              <a:ext cx="0" cy="288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4" name="Line 30"/>
            <p:cNvSpPr>
              <a:spLocks noChangeShapeType="1"/>
            </p:cNvSpPr>
            <p:nvPr/>
          </p:nvSpPr>
          <p:spPr bwMode="auto">
            <a:xfrm>
              <a:off x="2936" y="1016"/>
              <a:ext cx="0" cy="2928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5" name="Line 31"/>
            <p:cNvSpPr>
              <a:spLocks noChangeShapeType="1"/>
            </p:cNvSpPr>
            <p:nvPr/>
          </p:nvSpPr>
          <p:spPr bwMode="auto">
            <a:xfrm>
              <a:off x="3128" y="1016"/>
              <a:ext cx="0" cy="288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6" name="Line 32"/>
            <p:cNvSpPr>
              <a:spLocks noChangeShapeType="1"/>
            </p:cNvSpPr>
            <p:nvPr/>
          </p:nvSpPr>
          <p:spPr bwMode="auto">
            <a:xfrm>
              <a:off x="3320" y="1016"/>
              <a:ext cx="0" cy="288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7" name="Line 33"/>
            <p:cNvSpPr>
              <a:spLocks noChangeShapeType="1"/>
            </p:cNvSpPr>
            <p:nvPr/>
          </p:nvSpPr>
          <p:spPr bwMode="auto">
            <a:xfrm>
              <a:off x="3512" y="1016"/>
              <a:ext cx="0" cy="288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defPPr>
                <a:defRPr lang="en-US"/>
              </a:defPPr>
              <a:lvl1pPr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8" name="Text Box 34"/>
            <p:cNvSpPr txBox="1">
              <a:spLocks noChangeArrowheads="1"/>
            </p:cNvSpPr>
            <p:nvPr/>
          </p:nvSpPr>
          <p:spPr bwMode="auto">
            <a:xfrm>
              <a:off x="3646" y="233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b="1" i="1"/>
                <a:t>x</a:t>
              </a:r>
            </a:p>
          </p:txBody>
        </p:sp>
        <p:sp>
          <p:nvSpPr>
            <p:cNvPr id="79" name="Text Box 35"/>
            <p:cNvSpPr txBox="1">
              <a:spLocks noChangeArrowheads="1"/>
            </p:cNvSpPr>
            <p:nvPr/>
          </p:nvSpPr>
          <p:spPr bwMode="auto">
            <a:xfrm>
              <a:off x="1976" y="776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b="1" i="1"/>
                <a:t>y</a:t>
              </a:r>
            </a:p>
          </p:txBody>
        </p:sp>
      </p:grpSp>
      <p:grpSp>
        <p:nvGrpSpPr>
          <p:cNvPr id="39" name="Group 38"/>
          <p:cNvGrpSpPr>
            <a:grpSpLocks/>
          </p:cNvGrpSpPr>
          <p:nvPr/>
        </p:nvGrpSpPr>
        <p:grpSpPr bwMode="auto">
          <a:xfrm>
            <a:off x="2590700" y="2419350"/>
            <a:ext cx="2774747" cy="2076450"/>
            <a:chOff x="-2580" y="1154"/>
            <a:chExt cx="1743" cy="1308"/>
          </a:xfrm>
        </p:grpSpPr>
        <p:grpSp>
          <p:nvGrpSpPr>
            <p:cNvPr id="41" name="Group 40"/>
            <p:cNvGrpSpPr>
              <a:grpSpLocks/>
            </p:cNvGrpSpPr>
            <p:nvPr/>
          </p:nvGrpSpPr>
          <p:grpSpPr bwMode="auto">
            <a:xfrm>
              <a:off x="-2580" y="1395"/>
              <a:ext cx="1143" cy="1067"/>
              <a:chOff x="-2580" y="1395"/>
              <a:chExt cx="1143" cy="1067"/>
            </a:xfrm>
          </p:grpSpPr>
          <p:sp>
            <p:nvSpPr>
              <p:cNvPr id="45" name="Oval 44"/>
              <p:cNvSpPr>
                <a:spLocks noChangeArrowheads="1"/>
              </p:cNvSpPr>
              <p:nvPr/>
            </p:nvSpPr>
            <p:spPr bwMode="auto">
              <a:xfrm>
                <a:off x="-1485" y="1395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5000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5000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5000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5000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5000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6" name="Oval 45"/>
              <p:cNvSpPr>
                <a:spLocks noChangeArrowheads="1"/>
              </p:cNvSpPr>
              <p:nvPr/>
            </p:nvSpPr>
            <p:spPr bwMode="auto">
              <a:xfrm>
                <a:off x="-2580" y="241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5000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5000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5000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5000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5000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42" name="Text Box 41"/>
            <p:cNvSpPr txBox="1">
              <a:spLocks noChangeArrowheads="1"/>
            </p:cNvSpPr>
            <p:nvPr/>
          </p:nvSpPr>
          <p:spPr bwMode="auto">
            <a:xfrm>
              <a:off x="-1417" y="1154"/>
              <a:ext cx="5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r>
                <a:rPr lang="en-US" sz="1800" dirty="0" smtClean="0"/>
                <a:t>(</a:t>
              </a:r>
              <a:r>
                <a:rPr lang="en-US" sz="1800" dirty="0"/>
                <a:t>0</a:t>
              </a:r>
              <a:r>
                <a:rPr lang="en-US" sz="1800" dirty="0" smtClean="0"/>
                <a:t>, b’)</a:t>
              </a:r>
              <a:endParaRPr lang="en-US" sz="1800" dirty="0"/>
            </a:p>
          </p:txBody>
        </p:sp>
        <p:sp>
          <p:nvSpPr>
            <p:cNvPr id="43" name="Text Box 42"/>
            <p:cNvSpPr txBox="1">
              <a:spLocks noChangeArrowheads="1"/>
            </p:cNvSpPr>
            <p:nvPr/>
          </p:nvSpPr>
          <p:spPr bwMode="auto">
            <a:xfrm>
              <a:off x="-2538" y="2114"/>
              <a:ext cx="89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5000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r>
                <a:rPr lang="en-US" sz="1800" dirty="0"/>
                <a:t>    </a:t>
              </a:r>
              <a:r>
                <a:rPr lang="en-US" sz="1800" dirty="0" smtClean="0"/>
                <a:t>(-b’/a’, 0)</a:t>
              </a:r>
              <a:endParaRPr lang="en-US" sz="1800" dirty="0"/>
            </a:p>
          </p:txBody>
        </p:sp>
      </p:grpSp>
      <p:sp>
        <p:nvSpPr>
          <p:cNvPr id="40" name="Line 45"/>
          <p:cNvSpPr>
            <a:spLocks noChangeShapeType="1"/>
          </p:cNvSpPr>
          <p:nvPr/>
        </p:nvSpPr>
        <p:spPr bwMode="auto">
          <a:xfrm flipV="1">
            <a:off x="2438399" y="2419350"/>
            <a:ext cx="2465385" cy="228226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stealth" w="lg" len="med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40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مشخصات خط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algn="r" rtl="1"/>
                <a:r>
                  <a:rPr lang="fa-IR" dirty="0" smtClean="0">
                    <a:solidFill>
                      <a:srgbClr val="FF0000"/>
                    </a:solidFill>
                  </a:rPr>
                  <a:t>عرض از مبدا: </a:t>
                </a:r>
                <a:r>
                  <a:rPr lang="fa-IR" dirty="0" smtClean="0"/>
                  <a:t>محل برخورد خط با محور </a:t>
                </a:r>
                <a:r>
                  <a:rPr lang="en-US" dirty="0" smtClean="0"/>
                  <a:t>y</a:t>
                </a:r>
                <a:r>
                  <a:rPr lang="fa-IR" dirty="0" smtClean="0"/>
                  <a:t> را عرض از مبدا می گوییم. با استفاده از مثال حل شده، متوجه می ویم که این نقطه با فاصله </a:t>
                </a:r>
                <a:r>
                  <a:rPr lang="en-US" dirty="0" smtClean="0"/>
                  <a:t>b’</a:t>
                </a:r>
                <a:r>
                  <a:rPr lang="fa-IR" dirty="0" smtClean="0"/>
                  <a:t> از مبدا است. لذا </a:t>
                </a:r>
                <a:r>
                  <a:rPr lang="en-US" dirty="0" smtClean="0"/>
                  <a:t>b’</a:t>
                </a:r>
                <a:r>
                  <a:rPr lang="fa-IR" dirty="0" smtClean="0"/>
                  <a:t> را همان عرض از مبدا نامگذاری می کنیم.</a:t>
                </a:r>
              </a:p>
              <a:p>
                <a:pPr algn="r" rtl="1"/>
                <a:r>
                  <a:rPr lang="fa-IR" dirty="0" smtClean="0">
                    <a:solidFill>
                      <a:srgbClr val="FF0000"/>
                    </a:solidFill>
                  </a:rPr>
                  <a:t>شیب خط: </a:t>
                </a:r>
                <a:r>
                  <a:rPr lang="fa-IR" dirty="0" smtClean="0"/>
                  <a:t>نسبت تغییرات </a:t>
                </a:r>
                <a:r>
                  <a:rPr lang="en-US" dirty="0" smtClean="0"/>
                  <a:t>y</a:t>
                </a:r>
                <a:r>
                  <a:rPr lang="fa-IR" dirty="0" smtClean="0"/>
                  <a:t> به ازای تغییرات در </a:t>
                </a:r>
                <a:r>
                  <a:rPr lang="en-US" dirty="0" smtClean="0"/>
                  <a:t>x</a:t>
                </a:r>
                <a:r>
                  <a:rPr lang="fa-IR" dirty="0" smtClean="0"/>
                  <a:t> را شیب خط می نامیم. این شیب برای مثال داده شده بر اساس شکل قابل محاسبه است:</a:t>
                </a:r>
              </a:p>
              <a:p>
                <a:pPr marL="0" indent="0" algn="r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𝑠𝑙𝑜𝑝𝑒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−(−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en-US" b="0" i="0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a</m:t>
                          </m:r>
                        </m:e>
                        <m:sup>
                          <m:r>
                            <a:rPr lang="en-US" b="0" i="0" smtClean="0">
                              <a:latin typeface="Cambria Math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3235" r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6196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مشخصات خط (ادامه)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algn="r" rtl="1"/>
                <a:r>
                  <a:rPr lang="fa-IR" dirty="0" smtClean="0"/>
                  <a:t>لذا رابطه خط با استفاده از دو متغیر عرض از مبدا و شیب قابل توصیف و یا ترسیم است.</a:t>
                </a:r>
              </a:p>
              <a:p>
                <a:pPr algn="r" rtl="1"/>
                <a:r>
                  <a:rPr lang="fa-IR" dirty="0" smtClean="0"/>
                  <a:t>همچنین با در اختیار داشتن هر دو نقطه از خط می توان آنرا بدست آورد. برای این کار شیب را با استفاده از مختصات دو دو نطقه 1 و 2 بدست می آوریم. سپس از آنجا که خط باید از نقطه 1 عبور کند، مختصات نقطه 1 باید رابطه خط را صفر کند. لذا می توان نوشت:</a:t>
                </a:r>
              </a:p>
              <a:p>
                <a:pPr marL="0" indent="0" algn="r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fa-IR" dirty="0" smtClean="0"/>
              </a:p>
              <a:p>
                <a:pPr algn="r" rtl="1"/>
                <a:r>
                  <a:rPr lang="fa-IR" dirty="0" smtClean="0"/>
                  <a:t>از آنجا که خط هم دارای شیب معین است و هم از نقطه 1 می گذرد، لذا همان خط مورد نظر ما است.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3774" r="-1556" b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02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نکته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algn="r" rtl="1"/>
            <a:r>
              <a:rPr lang="fa-IR" dirty="0" smtClean="0"/>
              <a:t>با توجه به این موضوع که عبور از نقطه 2 نیز می تواند به عنوان اطلاعات دوم از خط در نظر گرفته شود، آنرا در رابطه خط بدست آورده شده آزمایش می کنیم:</a:t>
            </a:r>
          </a:p>
          <a:p>
            <a:pPr algn="r" rtl="1"/>
            <a:endParaRPr lang="fa-IR" dirty="0"/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رابطه صادق است. این موضوع نشان می دهد که خط از نقطه 2 هم عبور می کند. لذا خطی که در اسلاید قبل بدست آورده شده است، از هر دو نقطه 1 و 2 می گذرد.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125737" y="3652306"/>
                <a:ext cx="5641865" cy="10161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32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32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32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3200" i="1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3200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32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32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fa-IR" sz="32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5737" y="3652306"/>
                <a:ext cx="5641865" cy="101611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324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نکته دوم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r" rtl="1"/>
                <a:r>
                  <a:rPr lang="fa-IR" dirty="0" smtClean="0"/>
                  <a:t>می توانستیم بجای استفاده از نقطه 1 در رابطه خط، معادله را بر اساس شیب و عبور از نقطه 2 بنویسیم:</a:t>
                </a:r>
              </a:p>
              <a:p>
                <a:pPr marL="0" indent="0" algn="r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fa-IR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/>
                        </a:rPr>
                        <m:t>(</m:t>
                      </m:r>
                      <m:r>
                        <a:rPr lang="en-US" i="1">
                          <a:latin typeface="Cambria Math"/>
                        </a:rPr>
                        <m:t>𝑥</m:t>
                      </m:r>
                      <m:r>
                        <a:rPr lang="en-US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fa-I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fa-IR" dirty="0"/>
              </a:p>
              <a:p>
                <a:pPr algn="r" rtl="1"/>
                <a:r>
                  <a:rPr lang="fa-IR" dirty="0" smtClean="0"/>
                  <a:t>تمرین: نشان دهید که نقطه 1 نیز در خط بالا صدق می کند.</a:t>
                </a:r>
              </a:p>
              <a:p>
                <a:pPr algn="r" rtl="1"/>
                <a:r>
                  <a:rPr lang="fa-IR" dirty="0" smtClean="0"/>
                  <a:t>لذا فرقی نمی کند کدامیک از دو نقطه را برای نوشتن معادله استفاده کنیم.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2561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0665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Calibri"/>
        <a:ea typeface=""/>
        <a:cs typeface="B Titr"/>
      </a:majorFont>
      <a:minorFont>
        <a:latin typeface="Calibri"/>
        <a:ea typeface=""/>
        <a:cs typeface="B Yek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1297</Words>
  <Application>Microsoft Office PowerPoint</Application>
  <PresentationFormat>On-screen Show (4:3)</PresentationFormat>
  <Paragraphs>105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محاسبات عددی و برنامه نویسی</vt:lpstr>
      <vt:lpstr>فرم استاندارد رابطه خط</vt:lpstr>
      <vt:lpstr>فرم تغییر شکل داده شده رابطه خط</vt:lpstr>
      <vt:lpstr>ترسیم خط</vt:lpstr>
      <vt:lpstr>ترسیم خط (ادامه)</vt:lpstr>
      <vt:lpstr>مشخصات خط</vt:lpstr>
      <vt:lpstr>مشخصات خط (ادامه)</vt:lpstr>
      <vt:lpstr>نکته</vt:lpstr>
      <vt:lpstr>نکته دوم</vt:lpstr>
      <vt:lpstr>نکته سوم</vt:lpstr>
      <vt:lpstr>مثال 1</vt:lpstr>
      <vt:lpstr>مثال 1 (ادامه)</vt:lpstr>
      <vt:lpstr>مثال 2</vt:lpstr>
      <vt:lpstr>ادامه مثال 2</vt:lpstr>
      <vt:lpstr>رسم خط با استفاده از نرم افزار Matlab</vt:lpstr>
      <vt:lpstr>مثال</vt:lpstr>
      <vt:lpstr>نکته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محاسبات عددی و برنامه نویسی</dc:title>
  <dc:creator>dr pajouh</dc:creator>
  <cp:lastModifiedBy>dr pajouh</cp:lastModifiedBy>
  <cp:revision>15</cp:revision>
  <dcterms:created xsi:type="dcterms:W3CDTF">2013-02-18T05:34:10Z</dcterms:created>
  <dcterms:modified xsi:type="dcterms:W3CDTF">2013-02-20T11:53:00Z</dcterms:modified>
</cp:coreProperties>
</file>